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83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944B044-0813-4412-B5AD-5CAF8E123ED9}">
          <p14:sldIdLst>
            <p14:sldId id="256"/>
            <p14:sldId id="259"/>
            <p14:sldId id="257"/>
            <p14:sldId id="283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43416-F69A-463F-BBB7-8D6E6C042E02}" type="datetimeFigureOut">
              <a:rPr lang="ru-RU" smtClean="0"/>
              <a:t>сб 24.12.16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4624C-E0AB-45BD-8717-DCADDB46F1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48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4624C-E0AB-45BD-8717-DCADDB46F1C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46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89E3-6B6E-4D44-AF66-12540426F4C6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57B2-F84B-4F59-9BA1-CF6C9ED939AC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DE89-AED9-4339-A187-CE73D4254A68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62DE-B08E-4CB3-BC0E-C1CB9EAA79DA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1657A-3EB3-45F0-AD3F-7EC95DBD7819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9A8E-BC34-422F-AD4E-A865393DD135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2527-815A-48D9-900D-89B51A2D6151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C932-351E-4242-930B-327DFF93A15B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78E22-035F-4883-9F31-CB83DFCB274E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A239-EAB4-4D2B-B28A-F172D5E3AD8B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993F-80F4-435D-A086-2FC5124B843D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C498-4F16-44D3-9508-557099B96BCD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D95F4-A0BF-4EA1-8DAA-04F8E6446754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1EF4-E47D-4F7C-ADE2-276D3104420B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738F-915F-4B44-B786-61E756FCC4F3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058E0-F15C-4974-BF04-AA9693DEE668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0B06-3176-4F7C-BBD1-C8FE4191ED5A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D6FF84E-FD96-4CD4-9824-9C4456D16372}" type="datetime1">
              <a:rPr lang="en-US" smtClean="0"/>
              <a:t>12/24/2016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events-doc.tx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telegram.org/bots#3-how-do-i-create-a-bot" TargetMode="External"/><Relationship Id="rId2" Type="http://schemas.openxmlformats.org/officeDocument/2006/relationships/hyperlink" Target="https://telegram.me/botfath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4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src/exampl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gop/node-telegram-bot-ap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927100"/>
            <a:ext cx="8825658" cy="3329581"/>
          </a:xfrm>
        </p:spPr>
        <p:txBody>
          <a:bodyPr/>
          <a:lstStyle/>
          <a:p>
            <a:r>
              <a:rPr lang="en-US" sz="5400" dirty="0" smtClean="0"/>
              <a:t>Dewy - Framework </a:t>
            </a:r>
            <a:r>
              <a:rPr lang="ru-RU" sz="5400" dirty="0" smtClean="0"/>
              <a:t>для </a:t>
            </a:r>
            <a:r>
              <a:rPr lang="en-US" sz="5400" dirty="0" smtClean="0"/>
              <a:t>Telegram </a:t>
            </a:r>
            <a:r>
              <a:rPr lang="en-US" sz="5400" dirty="0" err="1" smtClean="0"/>
              <a:t>BotAPI</a:t>
            </a:r>
            <a:r>
              <a:rPr lang="en-US" sz="5400" dirty="0" smtClean="0"/>
              <a:t> </a:t>
            </a:r>
            <a:r>
              <a:rPr lang="ru-RU" sz="5400" dirty="0" smtClean="0"/>
              <a:t>на </a:t>
            </a:r>
            <a:r>
              <a:rPr lang="en-US" sz="5400" dirty="0" err="1" smtClean="0"/>
              <a:t>TypeScript</a:t>
            </a:r>
            <a:r>
              <a:rPr lang="en-US" sz="5400" dirty="0" smtClean="0"/>
              <a:t> 2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533174"/>
          </a:xfrm>
        </p:spPr>
        <p:txBody>
          <a:bodyPr/>
          <a:lstStyle/>
          <a:p>
            <a:r>
              <a:rPr lang="ru-RU" dirty="0" smtClean="0"/>
              <a:t>Магия декораторов </a:t>
            </a:r>
            <a:r>
              <a:rPr lang="ru-RU" dirty="0" smtClean="0"/>
              <a:t>на практике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@Inject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593" y="1740425"/>
            <a:ext cx="5398697" cy="3804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@Inject</a:t>
            </a:r>
            <a:r>
              <a:rPr lang="ru-RU" dirty="0" smtClean="0"/>
              <a:t> заносит служебную зависимость в поле класса. </a:t>
            </a:r>
          </a:p>
          <a:p>
            <a:pPr marL="0" indent="0">
              <a:buNone/>
            </a:pPr>
            <a:r>
              <a:rPr lang="ru-RU" dirty="0" smtClean="0"/>
              <a:t>Доступные зависимости: </a:t>
            </a:r>
            <a:r>
              <a:rPr lang="en-US" b="1" dirty="0" err="1" smtClean="0"/>
              <a:t>ChatState</a:t>
            </a:r>
            <a:r>
              <a:rPr lang="en-US" dirty="0" smtClean="0"/>
              <a:t>, </a:t>
            </a:r>
            <a:r>
              <a:rPr lang="en-US" b="1" dirty="0" smtClean="0"/>
              <a:t>Chat</a:t>
            </a:r>
          </a:p>
          <a:p>
            <a:pPr marL="0" indent="0">
              <a:buNone/>
            </a:pPr>
            <a:r>
              <a:rPr lang="en-US" b="1" dirty="0" smtClean="0"/>
              <a:t>Chat </a:t>
            </a:r>
            <a:r>
              <a:rPr lang="en-US" dirty="0" smtClean="0"/>
              <a:t>– </a:t>
            </a:r>
            <a:r>
              <a:rPr lang="ru-RU" dirty="0" smtClean="0"/>
              <a:t>позволяет работать с текущим чатом в </a:t>
            </a:r>
            <a:r>
              <a:rPr lang="en-US" dirty="0" smtClean="0"/>
              <a:t>telegram</a:t>
            </a:r>
            <a:r>
              <a:rPr lang="ru-RU" dirty="0" smtClean="0"/>
              <a:t>, отправлять сообщения.</a:t>
            </a:r>
          </a:p>
          <a:p>
            <a:pPr marL="0" indent="0">
              <a:buNone/>
            </a:pPr>
            <a:r>
              <a:rPr lang="en-US" b="1" dirty="0" err="1" smtClean="0"/>
              <a:t>ChatState</a:t>
            </a:r>
            <a:r>
              <a:rPr lang="en-US" dirty="0" smtClean="0"/>
              <a:t> – </a:t>
            </a:r>
            <a:r>
              <a:rPr lang="ru-RU" dirty="0" smtClean="0"/>
              <a:t>позволяет хранить данные для одного чата. Можно занести данные в одной Меню, позже получить в другой.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ru-RU" b="1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307996" y="1800780"/>
            <a:ext cx="5791282" cy="3744000"/>
          </a:xfrm>
          <a:prstGeom prst="rect">
            <a:avLst/>
          </a:prstGeom>
          <a:solidFill>
            <a:srgbClr val="2B2B2B"/>
          </a:solidFill>
          <a:ln w="9525">
            <a:solidFill>
              <a:schemeClr val="tx2">
                <a:lumMod val="9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Inject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ChatState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Inject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3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BindState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1150" y="2438776"/>
            <a:ext cx="5258088" cy="2239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BindState</a:t>
            </a:r>
            <a:r>
              <a:rPr lang="en-US" dirty="0" smtClean="0"/>
              <a:t>(“</a:t>
            </a:r>
            <a:r>
              <a:rPr lang="en-US" b="1" dirty="0" err="1" smtClean="0"/>
              <a:t>stateFieldName</a:t>
            </a:r>
            <a:r>
              <a:rPr lang="en-US" dirty="0" err="1" smtClean="0"/>
              <a:t>:string</a:t>
            </a:r>
            <a:r>
              <a:rPr lang="en-US" dirty="0" smtClean="0"/>
              <a:t>”) </a:t>
            </a:r>
            <a:r>
              <a:rPr lang="ru-RU" dirty="0"/>
              <a:t>создает двустороннюю </a:t>
            </a:r>
            <a:r>
              <a:rPr lang="ru-RU" dirty="0" smtClean="0"/>
              <a:t>связь между полем класса и полем </a:t>
            </a:r>
            <a:r>
              <a:rPr lang="en-US" b="1" dirty="0" err="1" smtClean="0"/>
              <a:t>ChatState</a:t>
            </a:r>
            <a:endParaRPr lang="ru-RU" b="1" dirty="0" smtClean="0"/>
          </a:p>
          <a:p>
            <a:pPr marL="0" indent="0">
              <a:buNone/>
            </a:pPr>
            <a:r>
              <a:rPr lang="ru-RU" dirty="0" smtClean="0"/>
              <a:t>Значения по умолчанию для этого поля игнорируются.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ru-RU" b="1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859238" y="1853248"/>
            <a:ext cx="6300000" cy="3420000"/>
          </a:xfrm>
          <a:prstGeom prst="rect">
            <a:avLst/>
          </a:prstGeom>
          <a:solidFill>
            <a:srgbClr val="2B2B2B"/>
          </a:solidFill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BindState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ru-RU" dirty="0" err="1" smtClean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fieldName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someVal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1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OnEvent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612343"/>
            <a:ext cx="5233779" cy="4366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OnEvent</a:t>
            </a:r>
            <a:r>
              <a:rPr lang="en-US" dirty="0" smtClean="0"/>
              <a:t>(</a:t>
            </a:r>
            <a:r>
              <a:rPr lang="en-US" b="1" dirty="0" err="1" smtClean="0"/>
              <a:t>event</a:t>
            </a:r>
            <a:r>
              <a:rPr lang="en-US" dirty="0" err="1" smtClean="0"/>
              <a:t>:String</a:t>
            </a:r>
            <a:r>
              <a:rPr lang="en-US" dirty="0" smtClean="0"/>
              <a:t>, </a:t>
            </a:r>
            <a:r>
              <a:rPr lang="en-US" b="1" dirty="0" err="1" smtClean="0"/>
              <a:t>priority</a:t>
            </a:r>
            <a:r>
              <a:rPr lang="en-US" dirty="0" err="1" smtClean="0"/>
              <a:t>:Number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Декоратор определяет метод класса меню как обработчик </a:t>
            </a:r>
            <a:r>
              <a:rPr lang="ru-RU" dirty="0" smtClean="0"/>
              <a:t>какого-либо события </a:t>
            </a:r>
            <a:r>
              <a:rPr lang="en-US" dirty="0" smtClean="0"/>
              <a:t>Menu.</a:t>
            </a:r>
            <a:r>
              <a:rPr lang="ru-RU" dirty="0" smtClean="0"/>
              <a:t> Метод обязательно должен быть асинхронным.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b="1" dirty="0" smtClean="0"/>
              <a:t>event</a:t>
            </a:r>
            <a:r>
              <a:rPr lang="en-US" dirty="0" smtClean="0"/>
              <a:t>] </a:t>
            </a:r>
            <a:r>
              <a:rPr lang="en-US" dirty="0"/>
              <a:t>- </a:t>
            </a:r>
            <a:r>
              <a:rPr lang="ru-RU" dirty="0" smtClean="0"/>
              <a:t>название события</a:t>
            </a:r>
            <a:r>
              <a:rPr lang="en-US" dirty="0" smtClean="0"/>
              <a:t>.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[</a:t>
            </a:r>
            <a:r>
              <a:rPr lang="en-US" b="1" dirty="0" smtClean="0"/>
              <a:t>priority</a:t>
            </a:r>
            <a:r>
              <a:rPr lang="en-US" dirty="0" smtClean="0"/>
              <a:t>] – </a:t>
            </a:r>
            <a:r>
              <a:rPr lang="ru-RU" dirty="0" smtClean="0"/>
              <a:t>приоритет обработчика. Чем выше приоритет, тем раньше выполнится функция</a:t>
            </a:r>
          </a:p>
          <a:p>
            <a:pPr marL="0" indent="0">
              <a:buNone/>
            </a:pPr>
            <a:r>
              <a:rPr lang="ru-RU" dirty="0" smtClean="0"/>
              <a:t>Описание различных событий находится в файле </a:t>
            </a:r>
            <a:r>
              <a:rPr lang="en-US" dirty="0" smtClean="0">
                <a:hlinkClick r:id="rId2" action="ppaction://hlinkfile"/>
              </a:rPr>
              <a:t>events-doc</a:t>
            </a:r>
            <a:r>
              <a:rPr lang="ru-RU" dirty="0" smtClean="0"/>
              <a:t> рядом с презентацией.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879890" y="1853248"/>
            <a:ext cx="6200723" cy="3564000"/>
          </a:xfrm>
          <a:prstGeom prst="rect">
            <a:avLst/>
          </a:prstGeom>
          <a:solidFill>
            <a:srgbClr val="2B2B2B"/>
          </a:solidFill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OnEvent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'init'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onInit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console.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Menu-init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4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PickerMenu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0" y="1358047"/>
            <a:ext cx="10544629" cy="4982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PickerMenu</a:t>
            </a:r>
            <a:r>
              <a:rPr lang="en-US" dirty="0" smtClean="0"/>
              <a:t>&lt;T&gt; –</a:t>
            </a:r>
            <a:r>
              <a:rPr lang="ru-RU" dirty="0" smtClean="0"/>
              <a:t> абстрактный класс. Он необходим для работы с </a:t>
            </a:r>
            <a:r>
              <a:rPr lang="en-US" dirty="0" smtClean="0"/>
              <a:t>@Argument. </a:t>
            </a:r>
            <a:r>
              <a:rPr lang="ru-RU" dirty="0" smtClean="0"/>
              <a:t>Позволяет выбрать значение, которое позже занесется в поле родительской </a:t>
            </a:r>
            <a:r>
              <a:rPr lang="en-US" dirty="0" smtClean="0"/>
              <a:t>Menu</a:t>
            </a:r>
          </a:p>
          <a:p>
            <a:pPr marL="0" indent="0">
              <a:buNone/>
            </a:pPr>
            <a:r>
              <a:rPr lang="ru-RU" dirty="0" smtClean="0"/>
              <a:t>При наследовании от </a:t>
            </a:r>
            <a:r>
              <a:rPr lang="en-US" dirty="0" err="1" smtClean="0"/>
              <a:t>PickerMenu</a:t>
            </a:r>
            <a:r>
              <a:rPr lang="en-US" dirty="0" smtClean="0"/>
              <a:t> </a:t>
            </a:r>
            <a:r>
              <a:rPr lang="ru-RU" dirty="0" smtClean="0"/>
              <a:t>необходимо переписать 3 метода:</a:t>
            </a:r>
          </a:p>
          <a:p>
            <a:pPr>
              <a:buFontTx/>
              <a:buChar char="-"/>
            </a:pPr>
            <a:r>
              <a:rPr lang="en-US" b="1" dirty="0" err="1" smtClean="0"/>
              <a:t>getDisplayText</a:t>
            </a:r>
            <a:r>
              <a:rPr lang="en-US" dirty="0" smtClean="0"/>
              <a:t>(): String – </a:t>
            </a:r>
            <a:r>
              <a:rPr lang="ru-RU" dirty="0" smtClean="0"/>
              <a:t>метод возвращает текст, который будет в графическом </a:t>
            </a:r>
            <a:r>
              <a:rPr lang="ru-RU" dirty="0"/>
              <a:t>в</a:t>
            </a:r>
            <a:r>
              <a:rPr lang="ru-RU" dirty="0" smtClean="0"/>
              <a:t>иде меню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b="1" dirty="0" err="1"/>
              <a:t>getDisplayValues</a:t>
            </a:r>
            <a:r>
              <a:rPr lang="en-US" dirty="0"/>
              <a:t>(): Array&lt;{name: string, value: Number, col: number, row: number</a:t>
            </a:r>
            <a:r>
              <a:rPr lang="en-US" dirty="0" smtClean="0"/>
              <a:t>}&gt; - </a:t>
            </a:r>
            <a:r>
              <a:rPr lang="ru-RU" dirty="0" smtClean="0"/>
              <a:t>возвращает список кнопок, которые отобразятся в </a:t>
            </a:r>
            <a:r>
              <a:rPr lang="en-US" dirty="0" smtClean="0"/>
              <a:t>telegram. </a:t>
            </a:r>
            <a:r>
              <a:rPr lang="ru-RU" dirty="0" smtClean="0"/>
              <a:t>При нажатии произойдет выбор</a:t>
            </a:r>
            <a:r>
              <a:rPr lang="en-US" dirty="0" smtClean="0"/>
              <a:t> </a:t>
            </a:r>
            <a:r>
              <a:rPr lang="en-US" b="1" dirty="0" smtClean="0"/>
              <a:t>value</a:t>
            </a:r>
            <a:r>
              <a:rPr lang="en-US" dirty="0" smtClean="0"/>
              <a:t> </a:t>
            </a:r>
            <a:r>
              <a:rPr lang="ru-RU" dirty="0" smtClean="0"/>
              <a:t>указанного в объекте.</a:t>
            </a:r>
          </a:p>
          <a:p>
            <a:pPr>
              <a:buFontTx/>
              <a:buChar char="-"/>
            </a:pPr>
            <a:r>
              <a:rPr lang="en-US" b="1" dirty="0"/>
              <a:t> parse</a:t>
            </a:r>
            <a:r>
              <a:rPr lang="en-US" dirty="0"/>
              <a:t>(text</a:t>
            </a:r>
            <a:r>
              <a:rPr lang="en-US" b="1" dirty="0" smtClean="0"/>
              <a:t>) </a:t>
            </a:r>
            <a:r>
              <a:rPr lang="ru-RU" dirty="0" smtClean="0"/>
              <a:t>– метод, для преобразования значения из текста. Вызовется, когда мы при активной</a:t>
            </a:r>
            <a:r>
              <a:rPr lang="en-US" dirty="0" smtClean="0"/>
              <a:t> </a:t>
            </a:r>
            <a:r>
              <a:rPr lang="en-US" dirty="0" err="1" smtClean="0"/>
              <a:t>PickerMenu</a:t>
            </a:r>
            <a:r>
              <a:rPr lang="en-US" dirty="0" smtClean="0"/>
              <a:t> </a:t>
            </a:r>
            <a:r>
              <a:rPr lang="ru-RU" dirty="0" smtClean="0"/>
              <a:t>мы напишем </a:t>
            </a:r>
            <a:r>
              <a:rPr lang="en-US" dirty="0" smtClean="0"/>
              <a:t>Telegram-</a:t>
            </a:r>
            <a:r>
              <a:rPr lang="ru-RU" dirty="0" smtClean="0"/>
              <a:t>боту сообщение. Если внутри метода вернуть </a:t>
            </a:r>
            <a:r>
              <a:rPr lang="en-US" u="sng" dirty="0" smtClean="0"/>
              <a:t>undefined</a:t>
            </a:r>
            <a:r>
              <a:rPr lang="en-US" dirty="0" smtClean="0"/>
              <a:t> – </a:t>
            </a:r>
            <a:r>
              <a:rPr lang="ru-RU" dirty="0" smtClean="0"/>
              <a:t>меню не завершится, а станет ждать следующего действия. (Нажатия на кнопку или еще одного сообщения)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NumberPicker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62966"/>
            <a:ext cx="5054374" cy="526297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Создадим простой </a:t>
            </a:r>
            <a:r>
              <a:rPr lang="en-US" dirty="0" smtClean="0"/>
              <a:t>Picker </a:t>
            </a:r>
            <a:r>
              <a:rPr lang="ru-RU" dirty="0" smtClean="0"/>
              <a:t>для чисел, который будет предлагать значения</a:t>
            </a:r>
            <a:r>
              <a:rPr lang="ru-RU" dirty="0"/>
              <a:t> </a:t>
            </a:r>
            <a:r>
              <a:rPr lang="ru-RU" dirty="0" smtClean="0"/>
              <a:t>от 0 до 9. 5 Кнопок в одной линии. Также он будет обрабатывать текст, и если мы написали число – возвращать его.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700485" y="1162966"/>
            <a:ext cx="6444000" cy="5256000"/>
          </a:xfrm>
          <a:prstGeom prst="rect">
            <a:avLst/>
          </a:prstGeom>
          <a:solidFill>
            <a:srgbClr val="2B2B2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NumberPicker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PickerMenu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getDisplayValues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&lt;{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}&gt;{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&lt;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i++){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(i/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i%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getDisplayText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"Выберите число."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+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isNaN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794455"/>
            <a:ext cx="4117917" cy="1985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708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2" y="462701"/>
            <a:ext cx="5054374" cy="700265"/>
          </a:xfrm>
        </p:spPr>
        <p:txBody>
          <a:bodyPr/>
          <a:lstStyle/>
          <a:p>
            <a:r>
              <a:rPr lang="en-US" dirty="0" err="1" smtClean="0"/>
              <a:t>SummCommand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62966"/>
            <a:ext cx="5054374" cy="526297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Теперь создадим простейшую команду-меню, в которой можно будет выбрать 2 числа и получить их сумму.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089727" y="1162966"/>
            <a:ext cx="6048000" cy="5401479"/>
          </a:xfrm>
          <a:prstGeom prst="rect">
            <a:avLst/>
          </a:prstGeom>
          <a:solidFill>
            <a:srgbClr val="2B2B2B"/>
          </a:solidFill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5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kumimoji="0" lang="ru-RU" altLang="ru-RU" sz="115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5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115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SummCommand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5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ru-RU" altLang="ru-RU" sz="115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CommandMenu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Inject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chat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Chat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"X"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menuClass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NumberPicker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"Y"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menuClass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NumberPicker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"Вывести сумму"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5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kumimoji="0" lang="ru-RU" altLang="ru-RU" sz="115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printSumm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chat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x+y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+(</a:t>
            </a:r>
            <a:r>
              <a:rPr kumimoji="0" lang="ru-RU" altLang="ru-RU" sz="115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ru-RU" altLang="ru-RU" sz="115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sz="115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115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sz="115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15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1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11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2590268"/>
            <a:ext cx="4682028" cy="2132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4957051"/>
            <a:ext cx="4682028" cy="1248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0620"/>
          </a:xfrm>
        </p:spPr>
        <p:txBody>
          <a:bodyPr/>
          <a:lstStyle/>
          <a:p>
            <a:r>
              <a:rPr lang="ru-RU" dirty="0" smtClean="0"/>
              <a:t>Подключение команд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553768"/>
            <a:ext cx="5475289" cy="4090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Теперь, необходимо создать экземпляр класса </a:t>
            </a:r>
            <a:r>
              <a:rPr lang="en-US" dirty="0" smtClean="0"/>
              <a:t>Bot </a:t>
            </a:r>
            <a:r>
              <a:rPr lang="ru-RU" dirty="0" smtClean="0"/>
              <a:t>и зарегистрировать нашу команду, чтобы она работала.</a:t>
            </a:r>
            <a:endParaRPr lang="en-US" dirty="0" smtClean="0"/>
          </a:p>
          <a:p>
            <a:pPr marL="0" indent="0">
              <a:buNone/>
            </a:pPr>
            <a:r>
              <a:rPr lang="ru-RU" dirty="0" err="1" smtClean="0"/>
              <a:t>Токен</a:t>
            </a:r>
            <a:r>
              <a:rPr lang="ru-RU" dirty="0" smtClean="0"/>
              <a:t> для </a:t>
            </a:r>
            <a:r>
              <a:rPr lang="en-US" dirty="0" err="1" smtClean="0"/>
              <a:t>BotAPI</a:t>
            </a:r>
            <a:r>
              <a:rPr lang="en-US" dirty="0" smtClean="0"/>
              <a:t> </a:t>
            </a:r>
            <a:r>
              <a:rPr lang="ru-RU" dirty="0" smtClean="0"/>
              <a:t>можно получить у </a:t>
            </a:r>
            <a:r>
              <a:rPr lang="en-US" dirty="0" smtClean="0">
                <a:hlinkClick r:id="rId2"/>
              </a:rPr>
              <a:t>@</a:t>
            </a:r>
            <a:r>
              <a:rPr lang="en-US" dirty="0" err="1" smtClean="0">
                <a:hlinkClick r:id="rId2"/>
              </a:rPr>
              <a:t>BotFather</a:t>
            </a:r>
            <a:r>
              <a:rPr lang="ru-RU" dirty="0" smtClean="0"/>
              <a:t>. Как это сделать – описано на </a:t>
            </a:r>
            <a:r>
              <a:rPr lang="ru-RU" dirty="0" smtClean="0">
                <a:hlinkClick r:id="rId3"/>
              </a:rPr>
              <a:t>официальном сайте </a:t>
            </a:r>
            <a:r>
              <a:rPr lang="en-US" dirty="0" smtClean="0">
                <a:hlinkClick r:id="rId3"/>
              </a:rPr>
              <a:t>telegram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Bot.reigsterCommand</a:t>
            </a:r>
            <a:r>
              <a:rPr lang="en-US" dirty="0" smtClean="0"/>
              <a:t>(</a:t>
            </a:r>
            <a:r>
              <a:rPr lang="en-US" dirty="0" err="1" smtClean="0"/>
              <a:t>name,class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b="1" dirty="0" smtClean="0"/>
              <a:t>name</a:t>
            </a:r>
            <a:r>
              <a:rPr lang="en-US" dirty="0" smtClean="0"/>
              <a:t>] –</a:t>
            </a:r>
            <a:r>
              <a:rPr lang="ru-RU" dirty="0" smtClean="0"/>
              <a:t> команда, которая будет обрабатываться без слеша (</a:t>
            </a:r>
            <a:r>
              <a:rPr lang="en-US" dirty="0" smtClean="0"/>
              <a:t>/</a:t>
            </a:r>
            <a:r>
              <a:rPr lang="en-US" dirty="0" err="1" smtClean="0"/>
              <a:t>summ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b="1" dirty="0" smtClean="0"/>
              <a:t>class</a:t>
            </a:r>
            <a:r>
              <a:rPr lang="en-US" dirty="0" smtClean="0"/>
              <a:t>] – </a:t>
            </a:r>
            <a:r>
              <a:rPr lang="ru-RU" dirty="0" smtClean="0"/>
              <a:t>класс команды-меню.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121400" y="1159154"/>
            <a:ext cx="6012000" cy="4716000"/>
          </a:xfrm>
          <a:prstGeom prst="rect">
            <a:avLst/>
          </a:prstGeom>
          <a:solidFill>
            <a:srgbClr val="2B2B2B"/>
          </a:solidFill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"../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SummCommand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"./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SummCommand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TELEGRAM_TOKEN =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"#################################"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(TELEGRAM_TOKEN)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bot.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registerCommand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SummCommand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443318"/>
            <a:ext cx="8946541" cy="5046382"/>
          </a:xfrm>
        </p:spPr>
        <p:txBody>
          <a:bodyPr>
            <a:noAutofit/>
          </a:bodyPr>
          <a:lstStyle/>
          <a:p>
            <a:r>
              <a:rPr lang="ru-RU" sz="2200" dirty="0" smtClean="0"/>
              <a:t>Благодаря этому </a:t>
            </a:r>
            <a:r>
              <a:rPr lang="ru-RU" sz="2200" dirty="0" err="1" smtClean="0"/>
              <a:t>фреймворку</a:t>
            </a:r>
            <a:r>
              <a:rPr lang="ru-RU" sz="2200" dirty="0" smtClean="0"/>
              <a:t> можно достаточно быстро и красиво написать бота, для той или иной цели. Конечно, </a:t>
            </a:r>
            <a:r>
              <a:rPr lang="ru-RU" sz="2200" dirty="0" err="1" smtClean="0"/>
              <a:t>фреймворк</a:t>
            </a:r>
            <a:r>
              <a:rPr lang="ru-RU" sz="2200" dirty="0" smtClean="0"/>
              <a:t> заточен именно под стиль «меню», но это не уменьшает его удобность. </a:t>
            </a:r>
            <a:endParaRPr lang="en-US" sz="2200" dirty="0" smtClean="0"/>
          </a:p>
          <a:p>
            <a:r>
              <a:rPr lang="ru-RU" sz="2200" dirty="0" smtClean="0"/>
              <a:t>В этом </a:t>
            </a:r>
            <a:r>
              <a:rPr lang="ru-RU" sz="2200" dirty="0" err="1" smtClean="0"/>
              <a:t>фреймфорке</a:t>
            </a:r>
            <a:r>
              <a:rPr lang="ru-RU" sz="2200" dirty="0" smtClean="0"/>
              <a:t> используется экспериментальная технология </a:t>
            </a:r>
            <a:r>
              <a:rPr lang="en-US" sz="2200" dirty="0" smtClean="0"/>
              <a:t>– Decorators. </a:t>
            </a:r>
            <a:r>
              <a:rPr lang="ru-RU" sz="2200" dirty="0" smtClean="0"/>
              <a:t>Она позволяет сделать многие вещи доступными в пару строк кода. </a:t>
            </a:r>
          </a:p>
          <a:p>
            <a:r>
              <a:rPr lang="ru-RU" sz="2200" dirty="0" smtClean="0"/>
              <a:t>Фреймворк был написан, т.к. мне необходимо было сделать управление светодиодной</a:t>
            </a:r>
            <a:r>
              <a:rPr lang="en-US" sz="2200" dirty="0" smtClean="0"/>
              <a:t> </a:t>
            </a:r>
            <a:r>
              <a:rPr lang="ru-RU" sz="2200" dirty="0" smtClean="0"/>
              <a:t>лентой </a:t>
            </a:r>
            <a:r>
              <a:rPr lang="en-US" sz="2200" dirty="0" smtClean="0"/>
              <a:t>WS2812</a:t>
            </a:r>
            <a:r>
              <a:rPr lang="ru-RU" sz="2200" dirty="0" smtClean="0"/>
              <a:t>. Сначала появился небольшой обработчик сообщений </a:t>
            </a:r>
            <a:r>
              <a:rPr lang="en-US" sz="2200" dirty="0" smtClean="0"/>
              <a:t>telegram</a:t>
            </a:r>
            <a:r>
              <a:rPr lang="ru-RU" sz="2200" dirty="0" smtClean="0"/>
              <a:t>, но позже это вылилось вот в такой </a:t>
            </a:r>
            <a:r>
              <a:rPr lang="ru-RU" sz="2200" dirty="0" err="1" smtClean="0"/>
              <a:t>фреймворк</a:t>
            </a:r>
            <a:r>
              <a:rPr lang="ru-RU" sz="2200" dirty="0" smtClean="0"/>
              <a:t>. Так же я хотел изучить </a:t>
            </a:r>
            <a:r>
              <a:rPr lang="en-US" sz="2200" dirty="0" err="1" smtClean="0"/>
              <a:t>TypeScript</a:t>
            </a:r>
            <a:r>
              <a:rPr lang="ru-RU" sz="2200" dirty="0" smtClean="0"/>
              <a:t> и его декораторы.</a:t>
            </a:r>
            <a:endParaRPr lang="ru-RU" sz="2200" strike="sngStrik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6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5130" y="363151"/>
            <a:ext cx="9404723" cy="1400530"/>
          </a:xfrm>
        </p:spPr>
        <p:txBody>
          <a:bodyPr/>
          <a:lstStyle/>
          <a:p>
            <a:r>
              <a:rPr lang="ru-RU" dirty="0" smtClean="0"/>
              <a:t>Навигация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Пятиугольник 11">
            <a:hlinkClick r:id="rId2" action="ppaction://hlinksldjump"/>
          </p:cNvPr>
          <p:cNvSpPr/>
          <p:nvPr/>
        </p:nvSpPr>
        <p:spPr>
          <a:xfrm>
            <a:off x="1313345" y="1376819"/>
            <a:ext cx="5826008" cy="773723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Демонстрация</a:t>
            </a:r>
            <a:endParaRPr lang="ru-RU" dirty="0"/>
          </a:p>
        </p:txBody>
      </p:sp>
      <p:sp>
        <p:nvSpPr>
          <p:cNvPr id="14" name="Пятиугольник 13">
            <a:hlinkClick r:id="rId3" action="ppaction://hlinksldjump"/>
          </p:cNvPr>
          <p:cNvSpPr/>
          <p:nvPr/>
        </p:nvSpPr>
        <p:spPr>
          <a:xfrm>
            <a:off x="1313345" y="2390487"/>
            <a:ext cx="5826008" cy="773723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 управлении </a:t>
            </a:r>
            <a:r>
              <a:rPr lang="en-US" dirty="0" smtClean="0"/>
              <a:t>WS2812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5" name="Пятиугольник 14">
            <a:hlinkClick r:id="rId4" action="ppaction://hlinksldjump"/>
          </p:cNvPr>
          <p:cNvSpPr/>
          <p:nvPr/>
        </p:nvSpPr>
        <p:spPr>
          <a:xfrm>
            <a:off x="1313345" y="3404155"/>
            <a:ext cx="5826007" cy="773723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Как устроен </a:t>
            </a:r>
            <a:r>
              <a:rPr lang="en-US" dirty="0" smtClean="0"/>
              <a:t>framework</a:t>
            </a:r>
            <a:endParaRPr lang="ru-RU" dirty="0"/>
          </a:p>
        </p:txBody>
      </p:sp>
      <p:sp>
        <p:nvSpPr>
          <p:cNvPr id="16" name="Пятиугольник 15">
            <a:hlinkClick r:id="rId5" action="ppaction://hlinksldjump"/>
          </p:cNvPr>
          <p:cNvSpPr/>
          <p:nvPr/>
        </p:nvSpPr>
        <p:spPr>
          <a:xfrm>
            <a:off x="1313345" y="4417823"/>
            <a:ext cx="5826007" cy="773723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Примеры классов</a:t>
            </a:r>
            <a:endParaRPr lang="ru-RU" dirty="0"/>
          </a:p>
        </p:txBody>
      </p:sp>
      <p:sp>
        <p:nvSpPr>
          <p:cNvPr id="21" name="Пятиугольник 20">
            <a:hlinkClick r:id="rId6" action="ppaction://hlinksldjump"/>
          </p:cNvPr>
          <p:cNvSpPr/>
          <p:nvPr/>
        </p:nvSpPr>
        <p:spPr>
          <a:xfrm>
            <a:off x="1313344" y="5431491"/>
            <a:ext cx="5826007" cy="773723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Заключение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938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использования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1987" y="1853248"/>
            <a:ext cx="6729870" cy="37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0620"/>
          </a:xfrm>
        </p:spPr>
        <p:txBody>
          <a:bodyPr/>
          <a:lstStyle/>
          <a:p>
            <a:r>
              <a:rPr lang="ru-RU" dirty="0" smtClean="0"/>
              <a:t>Управление </a:t>
            </a:r>
            <a:r>
              <a:rPr lang="en-US" dirty="0" smtClean="0"/>
              <a:t>WS2812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2070502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В видео представлен пример использования </a:t>
            </a:r>
            <a:r>
              <a:rPr lang="en-US" dirty="0" smtClean="0"/>
              <a:t>Dewy </a:t>
            </a:r>
            <a:r>
              <a:rPr lang="ru-RU" dirty="0" smtClean="0"/>
              <a:t>для управления адресной светодиодной лентой </a:t>
            </a:r>
            <a:r>
              <a:rPr lang="en-US" dirty="0" smtClean="0"/>
              <a:t>WS2812. </a:t>
            </a:r>
            <a:r>
              <a:rPr lang="ru-RU" dirty="0" smtClean="0"/>
              <a:t>Она подключена к микрокомпьютеру </a:t>
            </a:r>
            <a:r>
              <a:rPr lang="en-US" dirty="0" err="1" smtClean="0"/>
              <a:t>RaspberryPI</a:t>
            </a:r>
            <a:r>
              <a:rPr lang="en-US" dirty="0" smtClean="0"/>
              <a:t> 2B, </a:t>
            </a:r>
            <a:r>
              <a:rPr lang="ru-RU" dirty="0" smtClean="0"/>
              <a:t>который принимает по </a:t>
            </a:r>
            <a:r>
              <a:rPr lang="en-US" dirty="0" err="1" smtClean="0"/>
              <a:t>WebSocket</a:t>
            </a:r>
            <a:r>
              <a:rPr lang="en-US" dirty="0" smtClean="0"/>
              <a:t> </a:t>
            </a:r>
            <a:r>
              <a:rPr lang="ru-RU" dirty="0" smtClean="0"/>
              <a:t>данные и зажигает ленту.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Все примеры классов, которые представлены в презентации находятся в </a:t>
            </a:r>
            <a:r>
              <a:rPr lang="en-US" dirty="0" err="1" smtClean="0">
                <a:hlinkClick r:id="rId2" action="ppaction://hlinkfile"/>
              </a:rPr>
              <a:t>src</a:t>
            </a:r>
            <a:r>
              <a:rPr lang="en-US" dirty="0" smtClean="0">
                <a:hlinkClick r:id="rId2" action="ppaction://hlinkfile"/>
              </a:rPr>
              <a:t>/examples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6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853248"/>
            <a:ext cx="7900012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Бот использует для взаимодействия с</a:t>
            </a:r>
            <a:r>
              <a:rPr lang="en-US" sz="2400" dirty="0"/>
              <a:t> </a:t>
            </a:r>
            <a:r>
              <a:rPr lang="en-US" sz="2400" dirty="0" smtClean="0"/>
              <a:t>telegram </a:t>
            </a:r>
            <a:r>
              <a:rPr lang="ru-RU" sz="2400" dirty="0" smtClean="0"/>
              <a:t>модуль</a:t>
            </a:r>
            <a:r>
              <a:rPr lang="en-US" sz="2400" dirty="0" smtClean="0"/>
              <a:t> </a:t>
            </a:r>
            <a:r>
              <a:rPr lang="en-US" sz="2400" dirty="0" smtClean="0">
                <a:hlinkClick r:id="rId2"/>
              </a:rPr>
              <a:t>node-telegram-bot-</a:t>
            </a:r>
            <a:r>
              <a:rPr lang="en-US" sz="2400" dirty="0" err="1" smtClean="0">
                <a:hlinkClick r:id="rId2"/>
              </a:rPr>
              <a:t>api</a:t>
            </a:r>
            <a:r>
              <a:rPr lang="en-US" sz="2400" dirty="0" smtClean="0"/>
              <a:t>. </a:t>
            </a:r>
            <a:r>
              <a:rPr lang="ru-RU" sz="2400" dirty="0" smtClean="0"/>
              <a:t>Все чаты разбиваются на комнаты. Для каждой комнаты есть </a:t>
            </a:r>
            <a:r>
              <a:rPr lang="en-US" sz="2400" dirty="0" smtClean="0"/>
              <a:t>State, </a:t>
            </a:r>
            <a:r>
              <a:rPr lang="ru-RU" sz="2400" dirty="0" smtClean="0"/>
              <a:t>для хранения каких-либо временных данных. Подробнее о </a:t>
            </a:r>
            <a:r>
              <a:rPr lang="en-US" sz="2400" dirty="0" err="1"/>
              <a:t>ChatState</a:t>
            </a:r>
            <a:r>
              <a:rPr lang="en-US" sz="2400" dirty="0"/>
              <a:t> </a:t>
            </a:r>
            <a:r>
              <a:rPr lang="ru-RU" sz="2400" dirty="0" smtClean="0"/>
              <a:t>будет описано дальше. К нему можно получить доступ с помощью декораторов </a:t>
            </a:r>
            <a:r>
              <a:rPr lang="en-US" sz="2400" dirty="0" smtClean="0"/>
              <a:t>@Inject </a:t>
            </a:r>
            <a:r>
              <a:rPr lang="ru-RU" sz="2400" dirty="0" smtClean="0"/>
              <a:t>или </a:t>
            </a:r>
            <a:r>
              <a:rPr lang="en-US" sz="2400" dirty="0" smtClean="0"/>
              <a:t>@</a:t>
            </a:r>
            <a:r>
              <a:rPr lang="en-US" sz="2400" dirty="0" err="1" smtClean="0"/>
              <a:t>BindState</a:t>
            </a:r>
            <a:r>
              <a:rPr lang="en-US" sz="2400" dirty="0" smtClean="0"/>
              <a:t>.</a:t>
            </a:r>
            <a:endParaRPr lang="en-US" sz="2400" b="1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4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7282"/>
          </a:xfrm>
        </p:spPr>
        <p:txBody>
          <a:bodyPr/>
          <a:lstStyle/>
          <a:p>
            <a:r>
              <a:rPr lang="en-US" dirty="0" smtClean="0"/>
              <a:t>Menu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303618"/>
            <a:ext cx="8946541" cy="4982882"/>
          </a:xfrm>
        </p:spPr>
        <p:txBody>
          <a:bodyPr>
            <a:normAutofit/>
          </a:bodyPr>
          <a:lstStyle/>
          <a:p>
            <a:r>
              <a:rPr lang="ru-RU" dirty="0" smtClean="0"/>
              <a:t>Основной составляющей </a:t>
            </a:r>
            <a:r>
              <a:rPr lang="ru-RU" dirty="0" err="1" smtClean="0"/>
              <a:t>фреймворка</a:t>
            </a:r>
            <a:r>
              <a:rPr lang="ru-RU" dirty="0" smtClean="0"/>
              <a:t> являются каскадные меню. Каждое меню имеет свой графический вид (</a:t>
            </a:r>
            <a:r>
              <a:rPr lang="ru-RU" dirty="0" err="1" smtClean="0"/>
              <a:t>вьюха</a:t>
            </a:r>
            <a:r>
              <a:rPr lang="ru-RU" dirty="0" smtClean="0"/>
              <a:t> - далее). Меню – каскадные, это значит, что внутри кода меню мы можем создавать дочерние меню, которые станут на время обработки более приоритетными. Когда они завершается они могут вернуть нам какое-либо значение. Меню разделаются по веткам: под каждую зарегистрированную команду-меню – отдельная ветка</a:t>
            </a:r>
            <a:r>
              <a:rPr lang="en-US" dirty="0" smtClean="0"/>
              <a:t>; </a:t>
            </a:r>
            <a:r>
              <a:rPr lang="ru-RU" dirty="0" smtClean="0"/>
              <a:t>все созданные внутри нее меню будут в той же ветке.</a:t>
            </a:r>
          </a:p>
          <a:p>
            <a:r>
              <a:rPr lang="ru-RU" dirty="0" smtClean="0"/>
              <a:t>Также, существует «активная» ветка меню. Меню в активной ветке получают текстовые сообщения, а не только нажатия кнопок. Обычно, это та, которая в последний раз запросила стать активной </a:t>
            </a:r>
            <a:r>
              <a:rPr lang="ru-RU" dirty="0"/>
              <a:t>в</a:t>
            </a:r>
            <a:r>
              <a:rPr lang="ru-RU" dirty="0" smtClean="0"/>
              <a:t> функции </a:t>
            </a:r>
            <a:r>
              <a:rPr lang="en-US" dirty="0" err="1" smtClean="0"/>
              <a:t>updateView</a:t>
            </a:r>
            <a:r>
              <a:rPr lang="ru-RU" dirty="0" smtClean="0"/>
              <a:t>. Все меню, которые будут описаны сами запрашивают доступ к активности</a:t>
            </a:r>
            <a:r>
              <a:rPr lang="en-US" dirty="0" smtClean="0"/>
              <a:t>; </a:t>
            </a:r>
            <a:r>
              <a:rPr lang="ru-RU" dirty="0" smtClean="0"/>
              <a:t>вам не нужно будет заботиться об этом.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267283"/>
            <a:ext cx="9404723" cy="5247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Как уже было написано ранее, главная особенность </a:t>
            </a:r>
            <a:r>
              <a:rPr lang="ru-RU" dirty="0" err="1" smtClean="0"/>
              <a:t>фреймворка</a:t>
            </a:r>
            <a:r>
              <a:rPr lang="ru-RU" dirty="0" smtClean="0"/>
              <a:t> – использование декораторов. Мы рассмотрим каждый из доступных декораторов и их использование. Краткое описание каждого:</a:t>
            </a:r>
          </a:p>
          <a:p>
            <a:r>
              <a:rPr lang="en-US" b="1" dirty="0" smtClean="0"/>
              <a:t>@Action </a:t>
            </a:r>
            <a:r>
              <a:rPr lang="en-US" dirty="0" smtClean="0"/>
              <a:t>– </a:t>
            </a:r>
            <a:r>
              <a:rPr lang="ru-RU" dirty="0" smtClean="0"/>
              <a:t>позволяет выполнять функцию, при нажатии на кнопку в </a:t>
            </a:r>
            <a:r>
              <a:rPr lang="en-US" dirty="0" smtClean="0"/>
              <a:t>telegram</a:t>
            </a:r>
          </a:p>
          <a:p>
            <a:r>
              <a:rPr lang="en-US" b="1" dirty="0" smtClean="0"/>
              <a:t>@Argument </a:t>
            </a:r>
            <a:r>
              <a:rPr lang="ru-RU" dirty="0" smtClean="0"/>
              <a:t>– позволяет</a:t>
            </a:r>
            <a:r>
              <a:rPr lang="en-US" dirty="0" smtClean="0"/>
              <a:t> </a:t>
            </a:r>
            <a:r>
              <a:rPr lang="ru-RU" dirty="0" smtClean="0"/>
              <a:t>сделать выбор чего-либо с помощью </a:t>
            </a:r>
            <a:r>
              <a:rPr lang="en-US" dirty="0" err="1" smtClean="0"/>
              <a:t>PickerMenu</a:t>
            </a:r>
            <a:endParaRPr lang="en-US" dirty="0" smtClean="0"/>
          </a:p>
          <a:p>
            <a:r>
              <a:rPr lang="en-US" b="1" dirty="0" smtClean="0"/>
              <a:t>@Inject </a:t>
            </a:r>
            <a:r>
              <a:rPr lang="en-US" dirty="0" smtClean="0"/>
              <a:t>–</a:t>
            </a:r>
            <a:r>
              <a:rPr lang="ru-RU" dirty="0" smtClean="0"/>
              <a:t> позволяет получить некоторые служебные объекты, например </a:t>
            </a:r>
            <a:r>
              <a:rPr lang="en-US" dirty="0" err="1" smtClean="0"/>
              <a:t>ChatState</a:t>
            </a:r>
            <a:r>
              <a:rPr lang="en-US" dirty="0" smtClean="0"/>
              <a:t> </a:t>
            </a:r>
            <a:r>
              <a:rPr lang="ru-RU" dirty="0" smtClean="0"/>
              <a:t>или </a:t>
            </a:r>
            <a:r>
              <a:rPr lang="en-US" dirty="0" smtClean="0"/>
              <a:t>Chat.</a:t>
            </a:r>
          </a:p>
          <a:p>
            <a:r>
              <a:rPr lang="en-US" b="1" dirty="0" smtClean="0"/>
              <a:t>@</a:t>
            </a:r>
            <a:r>
              <a:rPr lang="en-US" b="1" dirty="0" err="1" smtClean="0"/>
              <a:t>OnEvent</a:t>
            </a:r>
            <a:r>
              <a:rPr lang="en-US" b="1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вешается на функцию-обработчик какого-либо события меню (например, инициализация или получение текста)</a:t>
            </a:r>
          </a:p>
          <a:p>
            <a:r>
              <a:rPr lang="en-US" b="1" dirty="0" smtClean="0"/>
              <a:t>@</a:t>
            </a:r>
            <a:r>
              <a:rPr lang="en-US" b="1" dirty="0" err="1" smtClean="0"/>
              <a:t>BindState</a:t>
            </a:r>
            <a:r>
              <a:rPr lang="en-US" dirty="0" smtClean="0"/>
              <a:t> –</a:t>
            </a:r>
            <a:r>
              <a:rPr lang="ru-RU" dirty="0" smtClean="0"/>
              <a:t> дает возможность создать двусторо</a:t>
            </a:r>
            <a:r>
              <a:rPr lang="ru-RU" dirty="0"/>
              <a:t>н</a:t>
            </a:r>
            <a:r>
              <a:rPr lang="ru-RU" dirty="0" smtClean="0"/>
              <a:t>нюю связь между полем в Меню и полем в </a:t>
            </a:r>
            <a:r>
              <a:rPr lang="en-US" dirty="0" err="1" smtClean="0"/>
              <a:t>ChatState</a:t>
            </a:r>
            <a:r>
              <a:rPr lang="en-US" dirty="0" smtClean="0"/>
              <a:t>. </a:t>
            </a:r>
            <a:r>
              <a:rPr lang="ru-RU" dirty="0" smtClean="0"/>
              <a:t>Упрощает работу с </a:t>
            </a:r>
            <a:r>
              <a:rPr lang="en-US" dirty="0" err="1" smtClean="0"/>
              <a:t>ChatState</a:t>
            </a:r>
            <a:r>
              <a:rPr lang="en-US" dirty="0" smtClean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@Action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52984"/>
            <a:ext cx="5373689" cy="52722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@Action({</a:t>
            </a:r>
            <a:r>
              <a:rPr lang="en-US" sz="1800" b="1" dirty="0" err="1"/>
              <a:t>name</a:t>
            </a:r>
            <a:r>
              <a:rPr lang="en-US" sz="1800" dirty="0" err="1"/>
              <a:t>:string</a:t>
            </a:r>
            <a:r>
              <a:rPr lang="en-US" sz="1800" dirty="0"/>
              <a:t>, </a:t>
            </a:r>
            <a:r>
              <a:rPr lang="en-US" sz="1800" b="1" dirty="0"/>
              <a:t>position</a:t>
            </a:r>
            <a:r>
              <a:rPr lang="en-US" sz="1800" dirty="0"/>
              <a:t>: Position})</a:t>
            </a:r>
          </a:p>
          <a:p>
            <a:pPr marL="0" indent="0">
              <a:buNone/>
            </a:pPr>
            <a:r>
              <a:rPr lang="ru-RU" sz="1800" dirty="0"/>
              <a:t>Декоратор определяет метод класса меню как </a:t>
            </a:r>
            <a:r>
              <a:rPr lang="ru-RU" sz="1800" dirty="0" smtClean="0"/>
              <a:t>обработчик нажатия на</a:t>
            </a:r>
            <a:r>
              <a:rPr lang="en-US" sz="1800" dirty="0" smtClean="0"/>
              <a:t> </a:t>
            </a:r>
            <a:r>
              <a:rPr lang="ru-RU" sz="1800" dirty="0" smtClean="0"/>
              <a:t>кнопку </a:t>
            </a:r>
            <a:r>
              <a:rPr lang="ru-RU" sz="1800" dirty="0"/>
              <a:t>в </a:t>
            </a:r>
            <a:r>
              <a:rPr lang="ru-RU" sz="1800" dirty="0" smtClean="0"/>
              <a:t>диалоге </a:t>
            </a:r>
            <a:r>
              <a:rPr lang="en-US" sz="1800" dirty="0"/>
              <a:t>telegram</a:t>
            </a:r>
            <a:r>
              <a:rPr lang="en-US" sz="1800" dirty="0" smtClean="0"/>
              <a:t>.</a:t>
            </a:r>
            <a:r>
              <a:rPr lang="ru-RU" sz="1800" dirty="0" smtClean="0"/>
              <a:t> Метод обязательно должен быть асинхронным.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[</a:t>
            </a:r>
            <a:r>
              <a:rPr lang="en-US" sz="1800" b="1" dirty="0"/>
              <a:t>name</a:t>
            </a:r>
            <a:r>
              <a:rPr lang="en-US" sz="1800" dirty="0"/>
              <a:t>] - </a:t>
            </a:r>
            <a:r>
              <a:rPr lang="ru-RU" sz="1800" dirty="0"/>
              <a:t>название кнопки</a:t>
            </a:r>
          </a:p>
          <a:p>
            <a:pPr marL="0" indent="0">
              <a:buNone/>
            </a:pPr>
            <a:r>
              <a:rPr lang="ru-RU" sz="1800" dirty="0"/>
              <a:t>[</a:t>
            </a:r>
            <a:r>
              <a:rPr lang="en-US" sz="1800" b="1" dirty="0"/>
              <a:t>position</a:t>
            </a:r>
            <a:r>
              <a:rPr lang="en-US" sz="1800" dirty="0"/>
              <a:t>] - </a:t>
            </a:r>
            <a:r>
              <a:rPr lang="ru-RU" sz="1800" dirty="0"/>
              <a:t>положение кнопки {</a:t>
            </a:r>
            <a:r>
              <a:rPr lang="en-US" sz="1800" dirty="0"/>
              <a:t>col: </a:t>
            </a:r>
            <a:r>
              <a:rPr lang="ru-RU" sz="1800" dirty="0"/>
              <a:t>столбец, </a:t>
            </a:r>
            <a:r>
              <a:rPr lang="en-US" sz="1800" dirty="0"/>
              <a:t>row: </a:t>
            </a:r>
            <a:r>
              <a:rPr lang="ru-RU" sz="1800" dirty="0"/>
              <a:t>строка}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209143"/>
            <a:ext cx="5078966" cy="1803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019800" y="1152983"/>
            <a:ext cx="6156000" cy="4896000"/>
          </a:xfrm>
          <a:prstGeom prst="rect">
            <a:avLst/>
          </a:prstGeom>
          <a:solidFill>
            <a:srgbClr val="2B2B2B"/>
          </a:solidFill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"Написать в ответ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chat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@Argument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52984"/>
            <a:ext cx="5373689" cy="52722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@Argument({</a:t>
            </a:r>
            <a:r>
              <a:rPr lang="en-US" sz="1800" b="1" dirty="0" err="1"/>
              <a:t>name</a:t>
            </a:r>
            <a:r>
              <a:rPr lang="en-US" sz="1800" dirty="0" err="1"/>
              <a:t>:string</a:t>
            </a:r>
            <a:r>
              <a:rPr lang="en-US" sz="1800" dirty="0"/>
              <a:t>, </a:t>
            </a:r>
            <a:r>
              <a:rPr lang="en-US" sz="1800" b="1" dirty="0"/>
              <a:t>position</a:t>
            </a:r>
            <a:r>
              <a:rPr lang="en-US" sz="1800" dirty="0"/>
              <a:t>: </a:t>
            </a:r>
            <a:r>
              <a:rPr lang="en-US" sz="1800" dirty="0" smtClean="0"/>
              <a:t>Position, </a:t>
            </a:r>
            <a:r>
              <a:rPr lang="en-US" sz="1800" b="1" dirty="0" err="1" smtClean="0"/>
              <a:t>menuClass</a:t>
            </a:r>
            <a:r>
              <a:rPr lang="en-US" sz="1800" dirty="0" smtClean="0"/>
              <a:t>: Function})</a:t>
            </a:r>
            <a:endParaRPr lang="en-US" sz="1800" dirty="0"/>
          </a:p>
          <a:p>
            <a:pPr marL="0" indent="0">
              <a:buNone/>
            </a:pPr>
            <a:r>
              <a:rPr lang="ru-RU" sz="1800" dirty="0"/>
              <a:t>Декоратор определяет </a:t>
            </a:r>
            <a:r>
              <a:rPr lang="ru-RU" sz="1800" dirty="0" smtClean="0"/>
              <a:t>поле, в которое занесется значение возвращаемое </a:t>
            </a:r>
            <a:r>
              <a:rPr lang="en-US" sz="1800" dirty="0" smtClean="0"/>
              <a:t>Menu, </a:t>
            </a:r>
            <a:r>
              <a:rPr lang="ru-RU" sz="1800" dirty="0" smtClean="0"/>
              <a:t>что создастся при нажатии на кнопку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[</a:t>
            </a:r>
            <a:r>
              <a:rPr lang="en-US" sz="1800" b="1" dirty="0"/>
              <a:t>name</a:t>
            </a:r>
            <a:r>
              <a:rPr lang="en-US" sz="1800" dirty="0"/>
              <a:t>] - </a:t>
            </a:r>
            <a:r>
              <a:rPr lang="ru-RU" sz="1800" dirty="0"/>
              <a:t>название кнопки</a:t>
            </a:r>
          </a:p>
          <a:p>
            <a:pPr marL="0" indent="0">
              <a:buNone/>
            </a:pPr>
            <a:r>
              <a:rPr lang="ru-RU" sz="1800" dirty="0"/>
              <a:t>[</a:t>
            </a:r>
            <a:r>
              <a:rPr lang="en-US" sz="1800" b="1" dirty="0"/>
              <a:t>position</a:t>
            </a:r>
            <a:r>
              <a:rPr lang="en-US" sz="1800" dirty="0"/>
              <a:t>] - </a:t>
            </a:r>
            <a:r>
              <a:rPr lang="ru-RU" sz="1800" dirty="0"/>
              <a:t>положение кнопки {</a:t>
            </a:r>
            <a:r>
              <a:rPr lang="en-US" sz="1800" dirty="0"/>
              <a:t>col: </a:t>
            </a:r>
            <a:r>
              <a:rPr lang="ru-RU" sz="1800" dirty="0"/>
              <a:t>столбец, </a:t>
            </a:r>
            <a:r>
              <a:rPr lang="en-US" sz="1800" dirty="0"/>
              <a:t>row: </a:t>
            </a:r>
            <a:r>
              <a:rPr lang="ru-RU" sz="1800" dirty="0"/>
              <a:t>строка</a:t>
            </a:r>
            <a:r>
              <a:rPr lang="ru-RU" sz="1800" dirty="0" smtClean="0"/>
              <a:t>}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[</a:t>
            </a:r>
            <a:r>
              <a:rPr lang="en-US" sz="1800" b="1" dirty="0" err="1" smtClean="0"/>
              <a:t>menuClass</a:t>
            </a:r>
            <a:r>
              <a:rPr lang="en-US" sz="1800" dirty="0" smtClean="0"/>
              <a:t>] –</a:t>
            </a:r>
            <a:r>
              <a:rPr lang="ru-RU" sz="1800" dirty="0" smtClean="0"/>
              <a:t> функция-конструктор меню.</a:t>
            </a: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019800" y="1127827"/>
            <a:ext cx="6156000" cy="5076000"/>
          </a:xfrm>
          <a:prstGeom prst="rect">
            <a:avLst/>
          </a:prstGeom>
          <a:solidFill>
            <a:srgbClr val="2B2B2B"/>
          </a:solidFill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"Число"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menuClass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NumberPicker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455886"/>
            <a:ext cx="4868559" cy="17479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443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352</TotalTime>
  <Words>878</Words>
  <Application>Microsoft Office PowerPoint</Application>
  <PresentationFormat>Широкоэкранный</PresentationFormat>
  <Paragraphs>100</Paragraphs>
  <Slides>17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Wingdings 3</vt:lpstr>
      <vt:lpstr>Ион</vt:lpstr>
      <vt:lpstr>Dewy - Framework для Telegram BotAPI на TypeScript 2</vt:lpstr>
      <vt:lpstr>Навигация</vt:lpstr>
      <vt:lpstr>Демонстрация использования</vt:lpstr>
      <vt:lpstr>Управление WS2812</vt:lpstr>
      <vt:lpstr>Bot</vt:lpstr>
      <vt:lpstr>Menu</vt:lpstr>
      <vt:lpstr>Decorators</vt:lpstr>
      <vt:lpstr>@Action</vt:lpstr>
      <vt:lpstr>@Argument</vt:lpstr>
      <vt:lpstr>@Inject</vt:lpstr>
      <vt:lpstr>@BindState</vt:lpstr>
      <vt:lpstr>@OnEvent</vt:lpstr>
      <vt:lpstr>PickerMenu</vt:lpstr>
      <vt:lpstr>NumberPicker</vt:lpstr>
      <vt:lpstr>SummCommand</vt:lpstr>
      <vt:lpstr>Подключение команд</vt:lpstr>
      <vt:lpstr>Заключение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Dewy - Framework для Telegram-BotAPI на TypeScript 2</dc:title>
  <dc:creator>MYXOMOPX</dc:creator>
  <cp:lastModifiedBy>MYXOMOPX</cp:lastModifiedBy>
  <cp:revision>31</cp:revision>
  <dcterms:created xsi:type="dcterms:W3CDTF">2016-12-22T17:05:02Z</dcterms:created>
  <dcterms:modified xsi:type="dcterms:W3CDTF">2016-12-23T19:29:23Z</dcterms:modified>
</cp:coreProperties>
</file>